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6c9dc279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6c9dc279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show this as people get into the room, write it on the whiteboard.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6c9dc279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6c9dc279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7c3544f0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7c3544f0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6c9dc279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6c9dc279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6c9dc279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6c9dc279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Include this PDF in the repo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7c3544f0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7c3544f0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6c9dc279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6c9dc279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double check that these are correct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706fa027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706fa027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5b4cfbc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5b4cfbc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make some nicer screenshots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8013cffc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8013cffc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8013cffc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8013cffc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  <a:t>·   Provide the links and everything they need to set up beforehand (maybe let them know to keep it open on another window or tab). Make a landing page using github.pages to dump all the files they will need and have the url be memorable.</a:t>
            </a: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  <a:t>·   Explain Push/Pull Requests a bit in the beginning</a:t>
            </a: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  <a:t>·   Why git slide</a:t>
            </a: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  <a:t>·   Did they mention commit messages?</a:t>
            </a: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  <a:t>·   slide 23; add a screenshot of what it will look like</a:t>
            </a: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  <a:t>·   have a slide with everything you plan to go through and then show it again at the end to come full circle</a:t>
            </a: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  <a:t>·   Slide 26; maybe update graphics. Also, write out what you're explaining with the branches a bit</a:t>
            </a: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  <a:t>·   Slide 27; make sure the slide matches any written/drawn examples you give</a:t>
            </a: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  <a:t>·   Slide 29 before: fork</a:t>
            </a: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  <a:t>·   Mention -b flag</a:t>
            </a: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  <a:t>·   Slide 31; small drawing to explain pr flow (ref. second pic)</a:t>
            </a: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  <a:t>·   Slide 34; provide link for updating fork master from upstream or get rid of slide all together</a:t>
            </a: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b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</a:br>
            <a:r>
              <a:rPr lang="en" sz="1150">
                <a:solidFill>
                  <a:srgbClr val="DCDDDE"/>
                </a:solidFill>
                <a:highlight>
                  <a:srgbClr val="36393F"/>
                </a:highlight>
              </a:rPr>
              <a:t>·   Slide 37; maybe add labels, gitignore, releases and milestones to the list. These are all meant for them to google or look into on their own.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714b05bf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714b05bf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706fa0271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706fa0271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5b4cfbc1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5b4cfbc1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706fa0271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706fa0271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706fa0271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706fa0271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706fa0271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706fa0271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714b05bf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714b05bf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6c9dc279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6c9dc279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706fa0271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706fa0271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714b05bf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714b05bf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6c9dc27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6c9dc27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714b05bf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714b05bf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5b4cfbc1f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5b4cfbc1f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714b05bf5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714b05bf5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714b05bf5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714b05bf5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714b05bf5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714b05bf5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714b05bf5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714b05bf5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714b05bf5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714b05bf5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714b05bf5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714b05bf5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714b05bf5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714b05bf5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5f32133e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5f32133e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6c9dc279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6c9dc279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6c9dc279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6c9dc279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Alt-title: Making a PR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add screenshots of where we walk through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Forking the sample repo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Cloning your fork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out a new branchyboi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some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Committing a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change to your new branch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a PR to see the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714b05bf5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714b05bf5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Alt-title: Making a PR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add screenshots of where we walk through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Forking the sample repo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Cloning your fork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out a new branchyboi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some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Committing a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change to your new branch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a PR to see the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706fa027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706fa027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Alt-title: Making a PR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add screenshots of where we walk through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Forking the sample repo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Cloning your fork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out a new branchyboi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some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Committing a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change to your new branch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a PR to see the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714b05bf5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4714b05bf5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Alt-title: Making a PR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add screenshots of where we walk through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Forking the sample repo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Cloning your fork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out a new branchyboi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some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Committing a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change to your new branch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a PR to see the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706fa0271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706fa0271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Alt-title: Making a PR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add screenshots of where we walk through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Forking the sample repo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Cloning your fork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out a new branchyboi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some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Committing a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change to your new branch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a PR to see the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706fa027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706fa027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Alt-title: Making a PR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add screenshots of where we walk through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Forking the sample repo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Cloning your fork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out a new branchyboi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some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Committing a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change to your new branch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a PR to see the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706fa0271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706fa0271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Alt-title: Making a PR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add screenshots of where we walk through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Forking the sample repo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Cloning your fork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out a new branchyboi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some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Committing a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change to your new branch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a PR to see the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4706fa027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4706fa027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Alt-title: Making a PR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add screenshots of where we walk through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Forking the sample repo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Cloning your fork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out a new branchyboi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some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Committing a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change to your new branch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a PR to see the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4706fa0271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4706fa0271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Alt-title: Making a PR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add screenshots of where we walk through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Forking the sample repo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Cloning your fork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out a new branchyboi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some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Committing a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change to your new branch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a PR to see the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714b05bf5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4714b05bf5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Alt-title: Making a PR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add screenshots of where we walk through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Forking the sample repo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Cloning your fork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out a new branchyboi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some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Committing a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change to your new branch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a PR to see the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714b05bf5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714b05bf5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6c9dc279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46c9dc279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6c9dc279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6c9dc279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46c9dc279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46c9dc279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4714b05bf5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4714b05bf5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4714b05bf5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4714b05bf5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48013cffc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48013cffc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7c35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7c35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6c9dc27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6c9dc27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706fa027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706fa027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7c3544f0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7c3544f0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3.png"/><Relationship Id="rId4" Type="http://schemas.openxmlformats.org/officeDocument/2006/relationships/hyperlink" Target="https://uwb-acm.github.io/Git-Gud-Workshop/" TargetMode="External"/><Relationship Id="rId5" Type="http://schemas.openxmlformats.org/officeDocument/2006/relationships/hyperlink" Target="https://git-scm.com/downloads" TargetMode="External"/><Relationship Id="rId6" Type="http://schemas.openxmlformats.org/officeDocument/2006/relationships/hyperlink" Target="https://github.com/" TargetMode="External"/><Relationship Id="rId7" Type="http://schemas.openxmlformats.org/officeDocument/2006/relationships/hyperlink" Target="https://github.com/UWB-ACM/Git-Gud-Workshop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education.github.com/git-cheat-sheet-education.pdf" TargetMode="External"/><Relationship Id="rId4" Type="http://schemas.openxmlformats.org/officeDocument/2006/relationships/hyperlink" Target="https://bit.ly/1LHKj5a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mailto:bobby@tables.com" TargetMode="External"/><Relationship Id="rId4" Type="http://schemas.openxmlformats.org/officeDocument/2006/relationships/image" Target="../media/image5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help.github.com/articles/closing-issues-using-keywords/" TargetMode="External"/><Relationship Id="rId4" Type="http://schemas.openxmlformats.org/officeDocument/2006/relationships/hyperlink" Target="https://code.likeagirl.io/useful-tips-for-writing-better-git-commit-messages-808770609503" TargetMode="External"/><Relationship Id="rId5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Relationship Id="rId4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uides.github.com/introduction/flow/" TargetMode="External"/><Relationship Id="rId4" Type="http://schemas.openxmlformats.org/officeDocument/2006/relationships/hyperlink" Target="https://goo.gl/jgeusu" TargetMode="External"/><Relationship Id="rId5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it-scm.com/doc" TargetMode="External"/><Relationship Id="rId4" Type="http://schemas.openxmlformats.org/officeDocument/2006/relationships/hyperlink" Target="https://guides.github.com/" TargetMode="External"/><Relationship Id="rId5" Type="http://schemas.openxmlformats.org/officeDocument/2006/relationships/hyperlink" Target="https://www.atlassian.com/git/tutorials" TargetMode="External"/><Relationship Id="rId6" Type="http://schemas.openxmlformats.org/officeDocument/2006/relationships/image" Target="../media/image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 rot="1773808">
            <a:off x="4486562" y="2156294"/>
            <a:ext cx="8520485" cy="572597"/>
          </a:xfrm>
          <a:prstGeom prst="rect">
            <a:avLst/>
          </a:prstGeom>
          <a:effectLst>
            <a:outerShdw blurRad="57150" rotWithShape="0" algn="bl" dir="8940000" dist="400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Before We Begin...</a:t>
            </a:r>
            <a:endParaRPr sz="4300"/>
          </a:p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11700" y="316200"/>
            <a:ext cx="6286200" cy="4252800"/>
          </a:xfrm>
          <a:prstGeom prst="rect">
            <a:avLst/>
          </a:prstGeom>
          <a:effectLst>
            <a:outerShdw blurRad="14288" rotWithShape="0" algn="bl" dir="8520000" dist="476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links can be found on: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https://uwb-acm.github.io/Git-Gud-Workshop/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Install Git (command line)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https://git-scm.com/downloads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GitHub account if you don’t have one already.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 a private email (not your school email)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3.	Open this URL for later: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https://github.com/UWB-ACM/Git-Gud-Workshop</a:t>
            </a:r>
            <a:r>
              <a:rPr lang="en"/>
              <a:t> </a:t>
            </a:r>
            <a:br>
              <a:rPr lang="en"/>
            </a:br>
            <a:endParaRPr/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Git != GitHub</a:t>
            </a:r>
            <a:endParaRPr sz="4800"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3732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(Launched April 2005)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Version Control Software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Independent of any online services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Doesn’t even have to connect online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 txBox="1"/>
          <p:nvPr>
            <p:ph idx="2" type="body"/>
          </p:nvPr>
        </p:nvSpPr>
        <p:spPr>
          <a:xfrm>
            <a:off x="4832400" y="13732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(Launched April 2008)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Popular online service for hosting Git repositories, public or private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Add features that enhance an open-source software workflow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Issues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Support for Continuous Integration / CD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933299"/>
            <a:ext cx="1908200" cy="19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2150" y="2894900"/>
            <a:ext cx="2388000" cy="19850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9525">
              <a:srgbClr val="FFFFFF"/>
            </a:outerShdw>
          </a:effectLst>
        </p:spPr>
      </p:pic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Version Control Vocabulary</a:t>
            </a:r>
            <a:endParaRPr sz="3600"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Repo / Repository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 set of files, containing commits.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Commit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 set of changes applied to files, linked to the commit before it, with a message and author.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Diff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Changes between current state and last commit.</a:t>
            </a:r>
            <a:endParaRPr sz="1800"/>
          </a:p>
        </p:txBody>
      </p:sp>
      <p:sp>
        <p:nvSpPr>
          <p:cNvPr id="139" name="Google Shape;139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Branch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set of commits that are linked to one another.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Remote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server that hosts a Git repository.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Push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Sync local changes to a branch with a remote.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Pull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Retrieve changes from remote.</a:t>
            </a:r>
            <a:endParaRPr/>
          </a:p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Ways to use Git</a:t>
            </a:r>
            <a:endParaRPr sz="3600"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152475"/>
            <a:ext cx="6831000" cy="3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Locally: Repo only on your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Synced: Repo synced to remote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lang="en" sz="1800"/>
              <a:t>Remotes are often hosted*</a:t>
            </a:r>
            <a:endParaRPr sz="1800"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Command Line Interface (Default)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Fully featured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Steeper learning curve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Graphical User Interface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May</a:t>
            </a:r>
            <a:r>
              <a:rPr lang="en" sz="1800"/>
              <a:t> not be fully featured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Easy to use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IDE Plugins, GitHub Desktop, etc.</a:t>
            </a:r>
            <a:endParaRPr sz="1800"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900" y="658606"/>
            <a:ext cx="4244400" cy="1855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5460450" y="2571750"/>
            <a:ext cx="3999300" cy="21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*</a:t>
            </a:r>
            <a:r>
              <a:rPr lang="en" sz="1800">
                <a:solidFill>
                  <a:schemeClr val="lt2"/>
                </a:solidFill>
              </a:rPr>
              <a:t>Remote hosting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GitHub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GitLab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Bitbucket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SourceForge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Kiln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AWS CodeCommit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etc...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Git Commands Reference</a:t>
            </a:r>
            <a:endParaRPr sz="3600"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out a cheat sheet here: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https://education.github.com/git-cheat-sheet-education.pdf</a:t>
            </a:r>
            <a:r>
              <a:rPr lang="en"/>
              <a:t> 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Shortlink:</a:t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6300" u="sng">
                <a:solidFill>
                  <a:schemeClr val="hlink"/>
                </a:solidFill>
                <a:hlinkClick r:id="rId4"/>
              </a:rPr>
              <a:t>https://bit.ly/1LHKj5a</a:t>
            </a:r>
            <a:endParaRPr sz="63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Git Commands Reference</a:t>
            </a:r>
            <a:endParaRPr sz="3600"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4373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init</a:t>
            </a:r>
            <a:r>
              <a:rPr lang="en"/>
              <a:t> : Makes the current directory into a Git repo.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it clone [url]</a:t>
            </a:r>
            <a:r>
              <a:rPr lang="en"/>
              <a:t> : Downloads a repo from the given URL.</a:t>
            </a:r>
            <a:endParaRPr/>
          </a:p>
        </p:txBody>
      </p:sp>
      <p:sp>
        <p:nvSpPr>
          <p:cNvPr id="163" name="Google Shape;163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add [files]</a:t>
            </a:r>
            <a:r>
              <a:rPr lang="en"/>
              <a:t> : Adds the specified files to the staging area.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rm [files]</a:t>
            </a:r>
            <a:r>
              <a:rPr lang="en"/>
              <a:t> : Removes the specified files from the staging area.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commit </a:t>
            </a:r>
            <a:r>
              <a:rPr lang="en"/>
              <a:t>: Associates a message with the changes in the staging area, and add these changes to the repo’s history.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checkout [reference]</a:t>
            </a:r>
            <a:r>
              <a:rPr lang="en"/>
              <a:t> : Gets the contents of the repo from a specific commit.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push</a:t>
            </a:r>
            <a:r>
              <a:rPr lang="en"/>
              <a:t> : Uploads changes.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pull </a:t>
            </a:r>
            <a:r>
              <a:rPr lang="en"/>
              <a:t>: Downloads changes.</a:t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74" y="2927325"/>
            <a:ext cx="3511650" cy="19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Git Config </a:t>
            </a:r>
            <a:r>
              <a:rPr lang="en"/>
              <a:t>(First-Time Setup)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needs to know your username and e-mail to </a:t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associate your work with you.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 the following commands: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config --global user.name “Bobby Tables”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config --global user.email </a:t>
            </a:r>
            <a:r>
              <a:rPr lang="en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bobby@tables.com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config --global core.editor "nano"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550" y="445037"/>
            <a:ext cx="1964901" cy="25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Workshop</a:t>
            </a:r>
            <a:r>
              <a:rPr lang="en" sz="3600"/>
              <a:t> #1: Our First Commit</a:t>
            </a:r>
            <a:endParaRPr sz="3600"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3607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</a:t>
            </a:r>
            <a:r>
              <a:rPr lang="en"/>
              <a:t>reate a local repo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new files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Add files to our index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Commit changes to local repo</a:t>
            </a:r>
            <a:endParaRPr/>
          </a:p>
        </p:txBody>
      </p:sp>
      <p:sp>
        <p:nvSpPr>
          <p:cNvPr id="180" name="Google Shape;180;p28"/>
          <p:cNvSpPr txBox="1"/>
          <p:nvPr>
            <p:ph idx="2" type="body"/>
          </p:nvPr>
        </p:nvSpPr>
        <p:spPr>
          <a:xfrm>
            <a:off x="4311600" y="1360775"/>
            <a:ext cx="452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init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echo “Hi!” &gt;&gt; hello.txt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(or equivalent)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add hello.txt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commit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27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Workshop #1: </a:t>
            </a:r>
            <a:r>
              <a:rPr lang="en" sz="3600"/>
              <a:t>Example</a:t>
            </a:r>
            <a:endParaRPr sz="3600"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 b="0" l="0" r="0" t="1671"/>
          <a:stretch/>
        </p:blipFill>
        <p:spPr>
          <a:xfrm>
            <a:off x="181950" y="2594875"/>
            <a:ext cx="8839200" cy="16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9"/>
          <p:cNvSpPr txBox="1"/>
          <p:nvPr>
            <p:ph idx="4294967295" type="body"/>
          </p:nvPr>
        </p:nvSpPr>
        <p:spPr>
          <a:xfrm>
            <a:off x="311700" y="1152475"/>
            <a:ext cx="3999900" cy="14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 repo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text file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 txBox="1"/>
          <p:nvPr>
            <p:ph idx="4294967295" type="body"/>
          </p:nvPr>
        </p:nvSpPr>
        <p:spPr>
          <a:xfrm>
            <a:off x="4311600" y="1152475"/>
            <a:ext cx="3999900" cy="14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Add file to index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Commit file to repo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Writing Good Commit Messages</a:t>
            </a:r>
            <a:endParaRPr sz="3600"/>
          </a:p>
        </p:txBody>
      </p:sp>
      <p:sp>
        <p:nvSpPr>
          <p:cNvPr id="196" name="Google Shape;19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Qualities of a good commit message: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the imperative mood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“</a:t>
            </a:r>
            <a:r>
              <a:rPr lang="en" sz="900"/>
              <a:t>Add config file”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“Fix nginx SSL bug”</a:t>
            </a:r>
            <a:endParaRPr sz="9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Subject is clear and descriptive, while under 50 characters in length.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Body adds detail and explanations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Avoid using </a:t>
            </a:r>
            <a:r>
              <a:rPr lang="en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-m </a:t>
            </a:r>
            <a:br>
              <a:rPr lang="en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/>
              <a:t>(do as I say, not as I do)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Further reading: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https://help.github.com/articles/closing-issues-using-keywords/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https://code.likeagirl.io/useful-tips-for-writing-better-git-commit-messages-808770609503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0325" y="1310975"/>
            <a:ext cx="4427800" cy="25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Commit Message Example</a:t>
            </a:r>
            <a:endParaRPr sz="3600"/>
          </a:p>
        </p:txBody>
      </p:sp>
      <p:sp>
        <p:nvSpPr>
          <p:cNvPr id="204" name="Google Shape;20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74" y="1457639"/>
            <a:ext cx="4358374" cy="280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998" y="1700200"/>
            <a:ext cx="4083152" cy="256353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4988525" y="4329850"/>
            <a:ext cx="403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How others will see your message in GitHub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effectLst>
            <a:outerShdw blurRad="71438" rotWithShape="0" algn="bl" dir="2220000" dist="114300">
              <a:srgbClr val="000000">
                <a:alpha val="21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700"/>
              <a:t>Git Gud</a:t>
            </a:r>
            <a:endParaRPr sz="10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Workshop</a:t>
            </a:r>
            <a:endParaRPr sz="6200"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3674225"/>
            <a:ext cx="8520600" cy="792600"/>
          </a:xfrm>
          <a:prstGeom prst="rect">
            <a:avLst/>
          </a:prstGeom>
          <a:effectLst>
            <a:outerShdw blurRad="57150" rotWithShape="0" algn="bl" dir="8160000" dist="142875">
              <a:srgbClr val="000000">
                <a:alpha val="3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By y</a:t>
            </a:r>
            <a:r>
              <a:rPr lang="en" sz="1100"/>
              <a:t>our friends at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UWB ACM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75" y="-5"/>
            <a:ext cx="4518774" cy="9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Viewing the log</a:t>
            </a:r>
            <a:endParaRPr sz="3600"/>
          </a:p>
        </p:txBody>
      </p:sp>
      <p:sp>
        <p:nvSpPr>
          <p:cNvPr id="213" name="Google Shape;21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previous commit messages with...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7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2700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2700">
                <a:latin typeface="Courier New"/>
                <a:ea typeface="Courier New"/>
                <a:cs typeface="Courier New"/>
                <a:sym typeface="Courier New"/>
              </a:rPr>
              <a:t>it log</a:t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Benefits of a well-kempt log...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Workflow transparency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Process </a:t>
            </a:r>
            <a:r>
              <a:rPr lang="en" sz="1600"/>
              <a:t>traceability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Bug tracking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Smaller commits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Easier merging</a:t>
            </a:r>
            <a:endParaRPr sz="1600"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825" y="178921"/>
            <a:ext cx="4368299" cy="4785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Workshop #2: Syncing to remote  </a:t>
            </a:r>
            <a:r>
              <a:rPr lang="en" sz="1900"/>
              <a:t> (GitHub)</a:t>
            </a:r>
            <a:endParaRPr sz="1900"/>
          </a:p>
        </p:txBody>
      </p:sp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311700" y="1895450"/>
            <a:ext cx="3999900" cy="26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 remote repo (on GitHub)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 reference to remote (URL) locally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Sync local changes to remote</a:t>
            </a:r>
            <a:endParaRPr/>
          </a:p>
        </p:txBody>
      </p:sp>
      <p:sp>
        <p:nvSpPr>
          <p:cNvPr id="222" name="Google Shape;222;p33"/>
          <p:cNvSpPr txBox="1"/>
          <p:nvPr>
            <p:ph idx="2" type="body"/>
          </p:nvPr>
        </p:nvSpPr>
        <p:spPr>
          <a:xfrm>
            <a:off x="4832400" y="1895450"/>
            <a:ext cx="3999900" cy="26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&lt;Create repo on GitHub&gt;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remote add origin &lt;remote url&gt;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push -u origin master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3" name="Google Shape;22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3"/>
          <p:cNvSpPr txBox="1"/>
          <p:nvPr/>
        </p:nvSpPr>
        <p:spPr>
          <a:xfrm>
            <a:off x="312000" y="1270600"/>
            <a:ext cx="39993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Using the repository from Workshop #1...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550" y="74800"/>
            <a:ext cx="6176526" cy="49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New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Repository</a:t>
            </a:r>
            <a:endParaRPr/>
          </a:p>
        </p:txBody>
      </p:sp>
      <p:sp>
        <p:nvSpPr>
          <p:cNvPr id="232" name="Google Shape;232;p34"/>
          <p:cNvSpPr txBox="1"/>
          <p:nvPr/>
        </p:nvSpPr>
        <p:spPr>
          <a:xfrm>
            <a:off x="375200" y="1712225"/>
            <a:ext cx="39294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Click da’ button!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3" name="Google Shape;233;p34"/>
          <p:cNvSpPr/>
          <p:nvPr/>
        </p:nvSpPr>
        <p:spPr>
          <a:xfrm>
            <a:off x="3676850" y="1122138"/>
            <a:ext cx="1146000" cy="345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4"/>
          <p:cNvSpPr/>
          <p:nvPr/>
        </p:nvSpPr>
        <p:spPr>
          <a:xfrm flipH="1" rot="9779724">
            <a:off x="1807372" y="1607360"/>
            <a:ext cx="1790059" cy="54281"/>
          </a:xfrm>
          <a:prstGeom prst="rightArrow">
            <a:avLst>
              <a:gd fmla="val 100000" name="adj1"/>
              <a:gd fmla="val 2035363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</a:t>
            </a:r>
            <a:r>
              <a:rPr lang="en"/>
              <a:t> New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Repository</a:t>
            </a:r>
            <a:endParaRPr/>
          </a:p>
        </p:txBody>
      </p:sp>
      <p:sp>
        <p:nvSpPr>
          <p:cNvPr id="241" name="Google Shape;241;p35"/>
          <p:cNvSpPr txBox="1"/>
          <p:nvPr/>
        </p:nvSpPr>
        <p:spPr>
          <a:xfrm>
            <a:off x="375200" y="1712225"/>
            <a:ext cx="2634600" cy="3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Give your new repository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some name…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If you’re hosting a cool project,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</a:t>
            </a:r>
            <a:r>
              <a:rPr lang="en">
                <a:solidFill>
                  <a:srgbClr val="FFFFFF"/>
                </a:solidFill>
              </a:rPr>
              <a:t>hen use a descriptive name!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Don’t include a README, .gitignore, or license yet.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385" y="140050"/>
            <a:ext cx="5912766" cy="49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f repo</a:t>
            </a:r>
            <a:endParaRPr/>
          </a:p>
        </p:txBody>
      </p:sp>
      <p:sp>
        <p:nvSpPr>
          <p:cNvPr id="249" name="Google Shape;249;p36"/>
          <p:cNvSpPr txBox="1"/>
          <p:nvPr/>
        </p:nvSpPr>
        <p:spPr>
          <a:xfrm>
            <a:off x="375200" y="1712225"/>
            <a:ext cx="39294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Click da’ button to copy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</a:t>
            </a:r>
            <a:r>
              <a:rPr lang="en">
                <a:solidFill>
                  <a:srgbClr val="FFFFFF"/>
                </a:solidFill>
              </a:rPr>
              <a:t>o your clipboard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Keep this page open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will refresh it after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</a:t>
            </a:r>
            <a:r>
              <a:rPr lang="en">
                <a:solidFill>
                  <a:srgbClr val="FFFFFF"/>
                </a:solidFill>
              </a:rPr>
              <a:t>he next step!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969" y="82675"/>
            <a:ext cx="6530180" cy="49781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/>
          <p:nvPr/>
        </p:nvSpPr>
        <p:spPr>
          <a:xfrm>
            <a:off x="2981050" y="1152850"/>
            <a:ext cx="5928000" cy="30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6"/>
          <p:cNvSpPr/>
          <p:nvPr/>
        </p:nvSpPr>
        <p:spPr>
          <a:xfrm rot="-430260">
            <a:off x="2322565" y="1665036"/>
            <a:ext cx="6212393" cy="84058"/>
          </a:xfrm>
          <a:prstGeom prst="rightArrow">
            <a:avLst>
              <a:gd fmla="val 100000" name="adj1"/>
              <a:gd fmla="val 2035363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Add remote and push!</a:t>
            </a:r>
            <a:endParaRPr sz="3600"/>
          </a:p>
        </p:txBody>
      </p:sp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8839199" cy="213433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/>
          <p:nvPr>
            <p:ph idx="4294967295" type="body"/>
          </p:nvPr>
        </p:nvSpPr>
        <p:spPr>
          <a:xfrm>
            <a:off x="311700" y="1083675"/>
            <a:ext cx="8160600" cy="1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reference to the remote repository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Sync remote with local repo with push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Refresh Repo Page on GitHub</a:t>
            </a:r>
            <a:endParaRPr sz="3600"/>
          </a:p>
        </p:txBody>
      </p:sp>
      <p:sp>
        <p:nvSpPr>
          <p:cNvPr id="267" name="Google Shape;267;p38"/>
          <p:cNvSpPr txBox="1"/>
          <p:nvPr/>
        </p:nvSpPr>
        <p:spPr>
          <a:xfrm>
            <a:off x="311700" y="1277250"/>
            <a:ext cx="67842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We now see the file we pushed to our remote, </a:t>
            </a: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Exciting!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	Much open source!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w</a:t>
            </a:r>
            <a:r>
              <a:rPr lang="en" sz="1100">
                <a:solidFill>
                  <a:srgbClr val="FFFFFF"/>
                </a:solidFill>
              </a:rPr>
              <a:t>ow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	</a:t>
            </a:r>
            <a:endParaRPr sz="11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Heckin’ 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525" y="1995150"/>
            <a:ext cx="6550628" cy="26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#3: Working with files</a:t>
            </a:r>
            <a:endParaRPr/>
          </a:p>
        </p:txBody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going to create a new file, commit it, and upload it to GitHub.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Then, once it’s uploaded, we are going to delete that file.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can also use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mv</a:t>
            </a:r>
            <a:r>
              <a:rPr lang="en"/>
              <a:t> in pace of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rm, </a:t>
            </a:r>
            <a:r>
              <a:rPr lang="en"/>
              <a:t>if we desire to move a file, instead of removing it</a:t>
            </a:r>
            <a:endParaRPr/>
          </a:p>
        </p:txBody>
      </p:sp>
      <p:sp>
        <p:nvSpPr>
          <p:cNvPr id="275" name="Google Shape;275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echo “bar” &gt;&gt; foo.txt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add foo.txt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commit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push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rm foo.txt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commit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push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6" name="Google Shape;27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311700" y="221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#3 Example: Sync File to Remote</a:t>
            </a:r>
            <a:r>
              <a:rPr lang="en" sz="3400"/>
              <a:t> </a:t>
            </a:r>
            <a:r>
              <a:rPr lang="en" sz="2000"/>
              <a:t>(i)</a:t>
            </a:r>
            <a:endParaRPr sz="2000"/>
          </a:p>
        </p:txBody>
      </p:sp>
      <p:sp>
        <p:nvSpPr>
          <p:cNvPr id="282" name="Google Shape;28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350350"/>
            <a:ext cx="7963333" cy="13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 txBox="1"/>
          <p:nvPr>
            <p:ph idx="4294967295" type="body"/>
          </p:nvPr>
        </p:nvSpPr>
        <p:spPr>
          <a:xfrm>
            <a:off x="311700" y="1152475"/>
            <a:ext cx="8160900" cy="18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reate a new file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Add file to index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Commit 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Sync file to remote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0"/>
          <p:cNvSpPr txBox="1"/>
          <p:nvPr>
            <p:ph idx="4294967295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echo “bar” &gt;&gt; foo.txt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add foo.txt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it commit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push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311700" y="221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#3 Example: Tell git to Remove File</a:t>
            </a:r>
            <a:r>
              <a:rPr lang="en" sz="3400"/>
              <a:t> </a:t>
            </a:r>
            <a:r>
              <a:rPr lang="en" sz="2000"/>
              <a:t>(ii)</a:t>
            </a:r>
            <a:endParaRPr/>
          </a:p>
        </p:txBody>
      </p:sp>
      <p:sp>
        <p:nvSpPr>
          <p:cNvPr id="291" name="Google Shape;29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00" y="2846650"/>
            <a:ext cx="6886550" cy="19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 txBox="1"/>
          <p:nvPr>
            <p:ph idx="4294967295" type="body"/>
          </p:nvPr>
        </p:nvSpPr>
        <p:spPr>
          <a:xfrm>
            <a:off x="311700" y="1152475"/>
            <a:ext cx="8160900" cy="18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git to remove file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Check file’s status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1"/>
          <p:cNvSpPr txBox="1"/>
          <p:nvPr>
            <p:ph idx="4294967295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rm foo.txt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status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Agenda</a:t>
            </a:r>
            <a:endParaRPr sz="4800"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/>
              <a:t>Introduction and Definitions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Configuration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Workshop #1: First Commit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Workshop #1: Syncing with Remote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Workshop #3: Working with Files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Workshop #4: Contributing to Projects</a:t>
            </a:r>
            <a:endParaRPr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/>
              <a:t>Flow, GUIs, and Further Topic</a:t>
            </a:r>
            <a:endParaRPr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/>
              <a:t>Additional Resources</a:t>
            </a:r>
            <a:endParaRPr sz="1200"/>
          </a:p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Char char="-"/>
            </a:pPr>
            <a:r>
              <a:t/>
            </a:r>
            <a:endParaRPr sz="1900"/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type="title"/>
          </p:nvPr>
        </p:nvSpPr>
        <p:spPr>
          <a:xfrm>
            <a:off x="311700" y="221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#3 Example: Sync Change to Remote</a:t>
            </a:r>
            <a:r>
              <a:rPr lang="en" sz="3400"/>
              <a:t> </a:t>
            </a:r>
            <a:r>
              <a:rPr lang="en" sz="2000"/>
              <a:t>(iii)</a:t>
            </a:r>
            <a:endParaRPr/>
          </a:p>
        </p:txBody>
      </p:sp>
      <p:sp>
        <p:nvSpPr>
          <p:cNvPr id="300" name="Google Shape;30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75" y="3636772"/>
            <a:ext cx="8160900" cy="102645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2"/>
          <p:cNvSpPr txBox="1"/>
          <p:nvPr>
            <p:ph idx="4294967295" type="body"/>
          </p:nvPr>
        </p:nvSpPr>
        <p:spPr>
          <a:xfrm>
            <a:off x="311700" y="1152475"/>
            <a:ext cx="8160900" cy="18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we have to do now is synchronize!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Commit 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Push it to GitHub.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2"/>
          <p:cNvSpPr txBox="1"/>
          <p:nvPr>
            <p:ph idx="4294967295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commit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push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Branches?</a:t>
            </a:r>
            <a:endParaRPr/>
          </a:p>
        </p:txBody>
      </p:sp>
      <p:sp>
        <p:nvSpPr>
          <p:cNvPr id="309" name="Google Shape;309;p43"/>
          <p:cNvSpPr txBox="1"/>
          <p:nvPr>
            <p:ph idx="1" type="body"/>
          </p:nvPr>
        </p:nvSpPr>
        <p:spPr>
          <a:xfrm>
            <a:off x="311700" y="1152475"/>
            <a:ext cx="3668400" cy="3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Branches keep track of changes, from a shared starting point.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Branches can:</a:t>
            </a:r>
            <a:br>
              <a:rPr lang="en"/>
            </a:br>
            <a:r>
              <a:rPr lang="en"/>
              <a:t>- Separate from another branch</a:t>
            </a:r>
            <a:br>
              <a:rPr lang="en"/>
            </a:br>
            <a:r>
              <a:rPr lang="en"/>
              <a:t>- Merge into another branch</a:t>
            </a:r>
            <a:br>
              <a:rPr lang="en"/>
            </a:br>
            <a:r>
              <a:rPr lang="en"/>
              <a:t>- Contain different contents from another branch</a:t>
            </a:r>
            <a:endParaRPr/>
          </a:p>
        </p:txBody>
      </p:sp>
      <p:sp>
        <p:nvSpPr>
          <p:cNvPr id="310" name="Google Shape;31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43"/>
          <p:cNvSpPr/>
          <p:nvPr/>
        </p:nvSpPr>
        <p:spPr>
          <a:xfrm>
            <a:off x="4572000" y="333275"/>
            <a:ext cx="4037400" cy="43950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3"/>
          <p:cNvSpPr/>
          <p:nvPr/>
        </p:nvSpPr>
        <p:spPr>
          <a:xfrm>
            <a:off x="4572000" y="2541150"/>
            <a:ext cx="4037400" cy="2187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181" y="1989400"/>
            <a:ext cx="4718968" cy="27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800" y="409650"/>
            <a:ext cx="3999800" cy="20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Branches (1 of 8)</a:t>
            </a:r>
            <a:endParaRPr/>
          </a:p>
        </p:txBody>
      </p:sp>
      <p:sp>
        <p:nvSpPr>
          <p:cNvPr id="320" name="Google Shape;320;p44"/>
          <p:cNvSpPr txBox="1"/>
          <p:nvPr>
            <p:ph idx="1" type="body"/>
          </p:nvPr>
        </p:nvSpPr>
        <p:spPr>
          <a:xfrm>
            <a:off x="5164575" y="1152475"/>
            <a:ext cx="3667800" cy="16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use a new repo as an example.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 the master branch, we can add a new file for “Feature 1”.</a:t>
            </a:r>
            <a:endParaRPr/>
          </a:p>
        </p:txBody>
      </p:sp>
      <p:sp>
        <p:nvSpPr>
          <p:cNvPr id="321" name="Google Shape;32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42" y="1152478"/>
            <a:ext cx="4571999" cy="9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00" y="2278750"/>
            <a:ext cx="4711301" cy="11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9030" y="3390305"/>
            <a:ext cx="2912437" cy="16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0988" y="2818975"/>
            <a:ext cx="1971961" cy="20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>
            <p:ph type="title"/>
          </p:nvPr>
        </p:nvSpPr>
        <p:spPr>
          <a:xfrm>
            <a:off x="311700" y="23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Branches (2 of 8)</a:t>
            </a:r>
            <a:endParaRPr/>
          </a:p>
        </p:txBody>
      </p:sp>
      <p:sp>
        <p:nvSpPr>
          <p:cNvPr id="331" name="Google Shape;331;p45"/>
          <p:cNvSpPr txBox="1"/>
          <p:nvPr>
            <p:ph idx="1" type="body"/>
          </p:nvPr>
        </p:nvSpPr>
        <p:spPr>
          <a:xfrm>
            <a:off x="7251500" y="806925"/>
            <a:ext cx="1580700" cy="3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branch off into a new branch, called “feature-2”.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 this branch, we’ll add a new file.</a:t>
            </a:r>
            <a:endParaRPr/>
          </a:p>
        </p:txBody>
      </p:sp>
      <p:sp>
        <p:nvSpPr>
          <p:cNvPr id="332" name="Google Shape;33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50" y="806925"/>
            <a:ext cx="6946699" cy="2139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875" y="3073255"/>
            <a:ext cx="3441136" cy="1891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Branches (3 of 8)</a:t>
            </a:r>
            <a:endParaRPr/>
          </a:p>
        </p:txBody>
      </p:sp>
      <p:sp>
        <p:nvSpPr>
          <p:cNvPr id="340" name="Google Shape;34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900" y="1152475"/>
            <a:ext cx="296735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653" y="1912578"/>
            <a:ext cx="4277374" cy="18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Branches (4 of 8)</a:t>
            </a:r>
            <a:endParaRPr/>
          </a:p>
        </p:txBody>
      </p:sp>
      <p:sp>
        <p:nvSpPr>
          <p:cNvPr id="348" name="Google Shape;34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Uh-oh! Your boss just stopped by and wants to see your progress, but “Feature 2” is breaking the build! What do you do?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 do you show your boss the work you’ve done, but without discarding the hard work you’ve done on “Feature 2”?</a:t>
            </a:r>
            <a:endParaRPr/>
          </a:p>
        </p:txBody>
      </p:sp>
      <p:sp>
        <p:nvSpPr>
          <p:cNvPr id="349" name="Google Shape;34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Branches (5 of 8)</a:t>
            </a:r>
            <a:endParaRPr/>
          </a:p>
        </p:txBody>
      </p:sp>
      <p:sp>
        <p:nvSpPr>
          <p:cNvPr id="355" name="Google Shape;355;p48"/>
          <p:cNvSpPr txBox="1"/>
          <p:nvPr>
            <p:ph idx="1" type="body"/>
          </p:nvPr>
        </p:nvSpPr>
        <p:spPr>
          <a:xfrm>
            <a:off x="5164575" y="1152475"/>
            <a:ext cx="366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for us, we’re using git!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can use the git checkout command to switch back and forth without losing any progress.</a:t>
            </a:r>
            <a:endParaRPr/>
          </a:p>
        </p:txBody>
      </p:sp>
      <p:sp>
        <p:nvSpPr>
          <p:cNvPr id="356" name="Google Shape;35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7" name="Google Shape;3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50" y="1017725"/>
            <a:ext cx="4857399" cy="14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5725"/>
            <a:ext cx="1984243" cy="23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8992" y="2571750"/>
            <a:ext cx="1942962" cy="234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8"/>
          <p:cNvSpPr/>
          <p:nvPr/>
        </p:nvSpPr>
        <p:spPr>
          <a:xfrm>
            <a:off x="2297700" y="3478175"/>
            <a:ext cx="5220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Branches (6 of 8)</a:t>
            </a:r>
            <a:endParaRPr/>
          </a:p>
        </p:txBody>
      </p:sp>
      <p:sp>
        <p:nvSpPr>
          <p:cNvPr id="366" name="Google Shape;366;p49"/>
          <p:cNvSpPr txBox="1"/>
          <p:nvPr>
            <p:ph idx="1" type="body"/>
          </p:nvPr>
        </p:nvSpPr>
        <p:spPr>
          <a:xfrm>
            <a:off x="4869450" y="445025"/>
            <a:ext cx="38574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Your boss asked you to create a Readme file to describe your project, so you added it to the master branch.</a:t>
            </a:r>
            <a:endParaRPr/>
          </a:p>
        </p:txBody>
      </p:sp>
      <p:sp>
        <p:nvSpPr>
          <p:cNvPr id="367" name="Google Shape;36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8" name="Google Shape;3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392022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850" y="1953475"/>
            <a:ext cx="4924999" cy="262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Branches (7 of 8)</a:t>
            </a:r>
            <a:endParaRPr/>
          </a:p>
        </p:txBody>
      </p:sp>
      <p:sp>
        <p:nvSpPr>
          <p:cNvPr id="375" name="Google Shape;375;p50"/>
          <p:cNvSpPr txBox="1"/>
          <p:nvPr>
            <p:ph idx="1" type="body"/>
          </p:nvPr>
        </p:nvSpPr>
        <p:spPr>
          <a:xfrm>
            <a:off x="311700" y="1152475"/>
            <a:ext cx="399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Master</a:t>
            </a:r>
            <a:endParaRPr/>
          </a:p>
        </p:txBody>
      </p:sp>
      <p:sp>
        <p:nvSpPr>
          <p:cNvPr id="376" name="Google Shape;37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50"/>
          <p:cNvSpPr txBox="1"/>
          <p:nvPr>
            <p:ph idx="2" type="body"/>
          </p:nvPr>
        </p:nvSpPr>
        <p:spPr>
          <a:xfrm>
            <a:off x="4832400" y="1152475"/>
            <a:ext cx="399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Feature-2</a:t>
            </a:r>
            <a:endParaRPr/>
          </a:p>
        </p:txBody>
      </p:sp>
      <p:pic>
        <p:nvPicPr>
          <p:cNvPr id="378" name="Google Shape;3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25" y="2077925"/>
            <a:ext cx="3539500" cy="16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457" y="1962075"/>
            <a:ext cx="3107317" cy="1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0"/>
          <p:cNvSpPr txBox="1"/>
          <p:nvPr>
            <p:ph idx="1" type="body"/>
          </p:nvPr>
        </p:nvSpPr>
        <p:spPr>
          <a:xfrm>
            <a:off x="1686725" y="4046475"/>
            <a:ext cx="399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Same folder, different contents!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Branches (8 of 8)</a:t>
            </a:r>
            <a:endParaRPr/>
          </a:p>
        </p:txBody>
      </p:sp>
      <p:sp>
        <p:nvSpPr>
          <p:cNvPr id="386" name="Google Shape;386;p51"/>
          <p:cNvSpPr txBox="1"/>
          <p:nvPr>
            <p:ph idx="1" type="body"/>
          </p:nvPr>
        </p:nvSpPr>
        <p:spPr>
          <a:xfrm>
            <a:off x="311700" y="1152475"/>
            <a:ext cx="3999900" cy="26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you’ve finished your work on Feature 2, and you want to add this back into the master branch. How do you do this? With merging!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git checkout master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git merge feature-2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225" y="109450"/>
            <a:ext cx="3569402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225" y="3742375"/>
            <a:ext cx="20254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025" y="2960125"/>
            <a:ext cx="3759561" cy="20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51119" l="0" r="0" t="0"/>
          <a:stretch/>
        </p:blipFill>
        <p:spPr>
          <a:xfrm>
            <a:off x="987025" y="162950"/>
            <a:ext cx="2941371" cy="481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48880"/>
          <a:stretch/>
        </p:blipFill>
        <p:spPr>
          <a:xfrm>
            <a:off x="5211375" y="162949"/>
            <a:ext cx="2812525" cy="4817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#4: Contributing</a:t>
            </a:r>
            <a:endParaRPr/>
          </a:p>
        </p:txBody>
      </p:sp>
      <p:sp>
        <p:nvSpPr>
          <p:cNvPr id="396" name="Google Shape;396;p52"/>
          <p:cNvSpPr txBox="1"/>
          <p:nvPr>
            <p:ph idx="1" type="body"/>
          </p:nvPr>
        </p:nvSpPr>
        <p:spPr>
          <a:xfrm>
            <a:off x="311700" y="1152475"/>
            <a:ext cx="436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git, we can contribute to a pre-existing codebase.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Fork the sample repo first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will clone our sample repo, make a new branch, add some commits, upload them to our forked copy, and make a new pull request.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Create a file called: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jokes/&lt;FirstName&gt;&lt;LastInitial&gt;.txt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Include a funny joke inside it, commit, and push it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Then, we open a pull request on GitHub, to signal upstream that we wish them to merge our work in.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[Fork repo on GitHub]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it clone &lt;remote_forked_url&gt;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cd folder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it checkout -b &lt;branch_name&gt;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echo “&lt;joke&gt;” &gt;&gt; jokes/BobbyT.txt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it add jokes/BobbyT.txt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it commit -m “&lt;comment&gt;”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it push origin &lt;branch_name&gt;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Open pull request [on GitHub]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8" name="Google Shape;398;p52"/>
          <p:cNvSpPr txBox="1"/>
          <p:nvPr/>
        </p:nvSpPr>
        <p:spPr>
          <a:xfrm>
            <a:off x="311700" y="103625"/>
            <a:ext cx="40821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https://github.com/UWB-ACM/Git-Gud-Workshop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399" name="Google Shape;39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3"/>
          <p:cNvSpPr txBox="1"/>
          <p:nvPr>
            <p:ph type="title"/>
          </p:nvPr>
        </p:nvSpPr>
        <p:spPr>
          <a:xfrm>
            <a:off x="118300" y="131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(1 of 6) Forking the repo</a:t>
            </a:r>
            <a:endParaRPr sz="3600"/>
          </a:p>
        </p:txBody>
      </p:sp>
      <p:sp>
        <p:nvSpPr>
          <p:cNvPr id="405" name="Google Shape;405;p53"/>
          <p:cNvSpPr txBox="1"/>
          <p:nvPr/>
        </p:nvSpPr>
        <p:spPr>
          <a:xfrm>
            <a:off x="118300" y="934925"/>
            <a:ext cx="33531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Use the Fork button!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This will give us a copy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Use the forked copy to </a:t>
            </a:r>
            <a:r>
              <a:rPr lang="en" sz="1800">
                <a:solidFill>
                  <a:schemeClr val="lt2"/>
                </a:solidFill>
              </a:rPr>
              <a:t>m</a:t>
            </a:r>
            <a:r>
              <a:rPr lang="en" sz="1800">
                <a:solidFill>
                  <a:schemeClr val="lt2"/>
                </a:solidFill>
              </a:rPr>
              <a:t>odify  project without </a:t>
            </a:r>
            <a:r>
              <a:rPr lang="en" sz="1800">
                <a:solidFill>
                  <a:schemeClr val="lt2"/>
                </a:solidFill>
              </a:rPr>
              <a:t>i</a:t>
            </a:r>
            <a:r>
              <a:rPr lang="en" sz="1800">
                <a:solidFill>
                  <a:schemeClr val="lt2"/>
                </a:solidFill>
              </a:rPr>
              <a:t>nterrupting upstream development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406" name="Google Shape;40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7" name="Google Shape;4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649" y="874825"/>
            <a:ext cx="5389351" cy="37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3"/>
          <p:cNvSpPr/>
          <p:nvPr/>
        </p:nvSpPr>
        <p:spPr>
          <a:xfrm rot="-12154">
            <a:off x="2336406" y="1150921"/>
            <a:ext cx="5939737" cy="12000"/>
          </a:xfrm>
          <a:prstGeom prst="rightArrow">
            <a:avLst>
              <a:gd fmla="val 100000" name="adj1"/>
              <a:gd fmla="val 2035363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3"/>
          <p:cNvSpPr/>
          <p:nvPr/>
        </p:nvSpPr>
        <p:spPr>
          <a:xfrm>
            <a:off x="8213625" y="791500"/>
            <a:ext cx="770700" cy="458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/>
          <p:nvPr>
            <p:ph type="title"/>
          </p:nvPr>
        </p:nvSpPr>
        <p:spPr>
          <a:xfrm>
            <a:off x="118300" y="131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(2 of 6) Cloning the repo </a:t>
            </a:r>
            <a:r>
              <a:rPr lang="en" sz="2300"/>
              <a:t>(part 1)</a:t>
            </a:r>
            <a:endParaRPr sz="3600"/>
          </a:p>
        </p:txBody>
      </p:sp>
      <p:sp>
        <p:nvSpPr>
          <p:cNvPr id="415" name="Google Shape;415;p54"/>
          <p:cNvSpPr txBox="1"/>
          <p:nvPr/>
        </p:nvSpPr>
        <p:spPr>
          <a:xfrm>
            <a:off x="118300" y="858550"/>
            <a:ext cx="39294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To clone your forked copy...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Copy remote’s URL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	View URL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	Copy to clipboard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</a:rPr>
              <a:t>We use this URL on next slide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16" name="Google Shape;41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7" name="Google Shape;4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070" y="789126"/>
            <a:ext cx="5462306" cy="38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4"/>
          <p:cNvSpPr/>
          <p:nvPr/>
        </p:nvSpPr>
        <p:spPr>
          <a:xfrm rot="-169667">
            <a:off x="1771789" y="2412776"/>
            <a:ext cx="6099227" cy="40540"/>
          </a:xfrm>
          <a:prstGeom prst="rightArrow">
            <a:avLst>
              <a:gd fmla="val 100000" name="adj1"/>
              <a:gd fmla="val 2035363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4"/>
          <p:cNvSpPr/>
          <p:nvPr/>
        </p:nvSpPr>
        <p:spPr>
          <a:xfrm>
            <a:off x="8352250" y="2603750"/>
            <a:ext cx="631800" cy="341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4"/>
          <p:cNvSpPr/>
          <p:nvPr/>
        </p:nvSpPr>
        <p:spPr>
          <a:xfrm>
            <a:off x="7868200" y="1962275"/>
            <a:ext cx="1199400" cy="509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4"/>
          <p:cNvSpPr/>
          <p:nvPr/>
        </p:nvSpPr>
        <p:spPr>
          <a:xfrm rot="-169625">
            <a:off x="2549575" y="2967528"/>
            <a:ext cx="5833099" cy="43837"/>
          </a:xfrm>
          <a:prstGeom prst="rightArrow">
            <a:avLst>
              <a:gd fmla="val 100000" name="adj1"/>
              <a:gd fmla="val 2035363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5"/>
          <p:cNvSpPr txBox="1"/>
          <p:nvPr>
            <p:ph type="title"/>
          </p:nvPr>
        </p:nvSpPr>
        <p:spPr>
          <a:xfrm>
            <a:off x="118300" y="131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(3 of 6) Cloning the repo </a:t>
            </a:r>
            <a:r>
              <a:rPr lang="en" sz="2300"/>
              <a:t>(part 2)</a:t>
            </a:r>
            <a:endParaRPr sz="2300"/>
          </a:p>
        </p:txBody>
      </p:sp>
      <p:sp>
        <p:nvSpPr>
          <p:cNvPr id="427" name="Google Shape;427;p55"/>
          <p:cNvSpPr txBox="1"/>
          <p:nvPr/>
        </p:nvSpPr>
        <p:spPr>
          <a:xfrm>
            <a:off x="118300" y="789125"/>
            <a:ext cx="39294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Cloning using HTTPS (Use this!)</a:t>
            </a:r>
            <a:endParaRPr sz="1800"/>
          </a:p>
        </p:txBody>
      </p:sp>
      <p:sp>
        <p:nvSpPr>
          <p:cNvPr id="428" name="Google Shape;428;p55"/>
          <p:cNvSpPr txBox="1"/>
          <p:nvPr/>
        </p:nvSpPr>
        <p:spPr>
          <a:xfrm>
            <a:off x="193375" y="2841875"/>
            <a:ext cx="8445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[Don’t use this for the workshop] Cloning using SSH  </a:t>
            </a:r>
            <a:r>
              <a:rPr lang="en">
                <a:solidFill>
                  <a:schemeClr val="lt2"/>
                </a:solidFill>
              </a:rPr>
              <a:t>(requires setting up SSH keys)</a:t>
            </a:r>
            <a:endParaRPr/>
          </a:p>
        </p:txBody>
      </p:sp>
      <p:sp>
        <p:nvSpPr>
          <p:cNvPr id="429" name="Google Shape;42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0" name="Google Shape;43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00275"/>
            <a:ext cx="8839200" cy="179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5"/>
          <p:cNvPicPr preferRelativeResize="0"/>
          <p:nvPr/>
        </p:nvPicPr>
        <p:blipFill rotWithShape="1">
          <a:blip r:embed="rId4">
            <a:alphaModFix/>
          </a:blip>
          <a:srcRect b="0" l="0" r="2837" t="0"/>
          <a:stretch/>
        </p:blipFill>
        <p:spPr>
          <a:xfrm>
            <a:off x="155950" y="1286725"/>
            <a:ext cx="8832093" cy="151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 txBox="1"/>
          <p:nvPr>
            <p:ph type="title"/>
          </p:nvPr>
        </p:nvSpPr>
        <p:spPr>
          <a:xfrm>
            <a:off x="118300" y="131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(4 of 6) Making a Joke</a:t>
            </a:r>
            <a:endParaRPr sz="3600"/>
          </a:p>
        </p:txBody>
      </p:sp>
      <p:sp>
        <p:nvSpPr>
          <p:cNvPr id="437" name="Google Shape;437;p56"/>
          <p:cNvSpPr txBox="1"/>
          <p:nvPr>
            <p:ph idx="1" type="body"/>
          </p:nvPr>
        </p:nvSpPr>
        <p:spPr>
          <a:xfrm>
            <a:off x="118300" y="845475"/>
            <a:ext cx="87069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new branch</a:t>
            </a:r>
            <a:r>
              <a:rPr lang="en"/>
              <a:t>, with your first name and last initial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Create a file inside the jokes directory, with your first name and last initial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jokes/&lt;FirstName&gt;&lt;LastInitial&gt;.txt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Inside it, include a funny joke. </a:t>
            </a:r>
            <a:r>
              <a:rPr lang="en">
                <a:solidFill>
                  <a:schemeClr val="accent6"/>
                </a:solidFill>
              </a:rPr>
              <a:t>If it is not funny, you </a:t>
            </a:r>
            <a:r>
              <a:rPr b="1" lang="en" sz="1700">
                <a:solidFill>
                  <a:schemeClr val="accent6"/>
                </a:solidFill>
              </a:rPr>
              <a:t>will</a:t>
            </a:r>
            <a:r>
              <a:rPr lang="en">
                <a:solidFill>
                  <a:schemeClr val="accent6"/>
                </a:solidFill>
              </a:rPr>
              <a:t> be asked to leave.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Commit it</a:t>
            </a:r>
            <a:endParaRPr/>
          </a:p>
        </p:txBody>
      </p:sp>
      <p:sp>
        <p:nvSpPr>
          <p:cNvPr id="438" name="Google Shape;43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9" name="Google Shape;4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75" y="3083400"/>
            <a:ext cx="7730948" cy="19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/>
          <p:nvPr>
            <p:ph type="title"/>
          </p:nvPr>
        </p:nvSpPr>
        <p:spPr>
          <a:xfrm>
            <a:off x="118300" y="131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(5 of 6) Pushing your joke</a:t>
            </a:r>
            <a:endParaRPr sz="3600"/>
          </a:p>
        </p:txBody>
      </p:sp>
      <p:pic>
        <p:nvPicPr>
          <p:cNvPr id="445" name="Google Shape;4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0" y="2537725"/>
            <a:ext cx="7643121" cy="21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7"/>
          <p:cNvSpPr txBox="1"/>
          <p:nvPr>
            <p:ph idx="1" type="body"/>
          </p:nvPr>
        </p:nvSpPr>
        <p:spPr>
          <a:xfrm>
            <a:off x="118300" y="845475"/>
            <a:ext cx="87069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your branch to remote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Remote is by default “origin”, from when we cloned the repo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the next step (making a pull request) visit the URL shown below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7"/>
          <p:cNvSpPr/>
          <p:nvPr/>
        </p:nvSpPr>
        <p:spPr>
          <a:xfrm>
            <a:off x="682150" y="4110275"/>
            <a:ext cx="5302800" cy="15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7"/>
          <p:cNvSpPr/>
          <p:nvPr/>
        </p:nvSpPr>
        <p:spPr>
          <a:xfrm rot="5400000">
            <a:off x="6312375" y="1681600"/>
            <a:ext cx="1895700" cy="3309300"/>
          </a:xfrm>
          <a:prstGeom prst="uturnArrow">
            <a:avLst>
              <a:gd fmla="val 2323" name="adj1"/>
              <a:gd fmla="val 4706" name="adj2"/>
              <a:gd fmla="val 19464" name="adj3"/>
              <a:gd fmla="val 43750" name="adj4"/>
              <a:gd fmla="val 85390" name="adj5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8"/>
          <p:cNvSpPr txBox="1"/>
          <p:nvPr>
            <p:ph type="title"/>
          </p:nvPr>
        </p:nvSpPr>
        <p:spPr>
          <a:xfrm>
            <a:off x="118300" y="131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(6 of 6) Creating a pull request</a:t>
            </a:r>
            <a:endParaRPr sz="3600"/>
          </a:p>
        </p:txBody>
      </p:sp>
      <p:pic>
        <p:nvPicPr>
          <p:cNvPr id="455" name="Google Shape;45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0925" y="918525"/>
            <a:ext cx="5370226" cy="382102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8"/>
          <p:cNvSpPr/>
          <p:nvPr/>
        </p:nvSpPr>
        <p:spPr>
          <a:xfrm>
            <a:off x="6561200" y="3484150"/>
            <a:ext cx="1413000" cy="534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8"/>
          <p:cNvSpPr txBox="1"/>
          <p:nvPr>
            <p:ph idx="1" type="body"/>
          </p:nvPr>
        </p:nvSpPr>
        <p:spPr>
          <a:xfrm>
            <a:off x="118300" y="845475"/>
            <a:ext cx="37005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Ensure “base fork” is set to master from “upstream”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Upstream is remote  you forked repo from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Leave</a:t>
            </a:r>
            <a:r>
              <a:rPr lang="en" sz="1900"/>
              <a:t> a comment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Click “Create pull request”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Now others can comment on </a:t>
            </a:r>
            <a:r>
              <a:rPr lang="en" sz="2000"/>
              <a:t>y</a:t>
            </a:r>
            <a:r>
              <a:rPr lang="en" sz="2000"/>
              <a:t>our changes and approve them for integration into the code base.</a:t>
            </a:r>
            <a:endParaRPr sz="2000"/>
          </a:p>
        </p:txBody>
      </p:sp>
      <p:sp>
        <p:nvSpPr>
          <p:cNvPr id="458" name="Google Shape;45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58"/>
          <p:cNvSpPr/>
          <p:nvPr/>
        </p:nvSpPr>
        <p:spPr>
          <a:xfrm>
            <a:off x="3704800" y="1312800"/>
            <a:ext cx="2481300" cy="309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8"/>
          <p:cNvSpPr/>
          <p:nvPr/>
        </p:nvSpPr>
        <p:spPr>
          <a:xfrm rot="267361">
            <a:off x="3499958" y="3415790"/>
            <a:ext cx="3220334" cy="23195"/>
          </a:xfrm>
          <a:prstGeom prst="rightArrow">
            <a:avLst>
              <a:gd fmla="val 100000" name="adj1"/>
              <a:gd fmla="val 2035363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8"/>
          <p:cNvSpPr/>
          <p:nvPr/>
        </p:nvSpPr>
        <p:spPr>
          <a:xfrm rot="-280886">
            <a:off x="3245935" y="1506276"/>
            <a:ext cx="503580" cy="35802"/>
          </a:xfrm>
          <a:prstGeom prst="rightArrow">
            <a:avLst>
              <a:gd fmla="val 100000" name="adj1"/>
              <a:gd fmla="val 2035363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625" y="48250"/>
            <a:ext cx="5428700" cy="5047949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9"/>
          <p:cNvSpPr txBox="1"/>
          <p:nvPr>
            <p:ph type="title"/>
          </p:nvPr>
        </p:nvSpPr>
        <p:spPr>
          <a:xfrm>
            <a:off x="118300" y="131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Collaborate!!!</a:t>
            </a:r>
            <a:endParaRPr sz="3600"/>
          </a:p>
        </p:txBody>
      </p:sp>
      <p:sp>
        <p:nvSpPr>
          <p:cNvPr id="468" name="Google Shape;468;p59"/>
          <p:cNvSpPr txBox="1"/>
          <p:nvPr>
            <p:ph idx="1" type="body"/>
          </p:nvPr>
        </p:nvSpPr>
        <p:spPr>
          <a:xfrm>
            <a:off x="118300" y="845475"/>
            <a:ext cx="3589200" cy="4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Pull requests are a great way to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collaborate with your teammates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Code reviews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Code state management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Greater visibility of changes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69" name="Google Shape;46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0"/>
          <p:cNvSpPr txBox="1"/>
          <p:nvPr>
            <p:ph type="title"/>
          </p:nvPr>
        </p:nvSpPr>
        <p:spPr>
          <a:xfrm>
            <a:off x="118300" y="131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/>
              <a:t>After</a:t>
            </a:r>
            <a:r>
              <a:rPr lang="en" sz="3600"/>
              <a:t> your changes get </a:t>
            </a:r>
            <a:r>
              <a:rPr b="1" i="1" lang="en" sz="3600"/>
              <a:t>merged</a:t>
            </a:r>
            <a:r>
              <a:rPr lang="en" sz="3600"/>
              <a:t>...</a:t>
            </a:r>
            <a:endParaRPr sz="3600"/>
          </a:p>
        </p:txBody>
      </p:sp>
      <p:sp>
        <p:nvSpPr>
          <p:cNvPr id="475" name="Google Shape;475;p60"/>
          <p:cNvSpPr txBox="1"/>
          <p:nvPr>
            <p:ph idx="1" type="body"/>
          </p:nvPr>
        </p:nvSpPr>
        <p:spPr>
          <a:xfrm>
            <a:off x="118300" y="845475"/>
            <a:ext cx="87069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sync back with master after someone mergers your PR…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remote add upstream &lt;upstream_url&gt;</a:t>
            </a:r>
            <a:r>
              <a:rPr lang="en"/>
              <a:t>		(Add remote reference to fork’s upstream)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it checkout master</a:t>
            </a:r>
            <a:r>
              <a:rPr lang="en"/>
              <a:t>						(Switch back to master branch)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it pull upstream master</a:t>
            </a:r>
            <a:r>
              <a:rPr lang="en"/>
              <a:t>					(Pull changes from remote [GitHub])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60"/>
          <p:cNvPicPr preferRelativeResize="0"/>
          <p:nvPr/>
        </p:nvPicPr>
        <p:blipFill rotWithShape="1">
          <a:blip r:embed="rId3">
            <a:alphaModFix/>
          </a:blip>
          <a:srcRect b="30512" l="0" r="0" t="0"/>
          <a:stretch/>
        </p:blipFill>
        <p:spPr>
          <a:xfrm>
            <a:off x="33650" y="2571750"/>
            <a:ext cx="9015295" cy="2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0"/>
          <p:cNvSpPr txBox="1"/>
          <p:nvPr>
            <p:ph idx="1" type="body"/>
          </p:nvPr>
        </p:nvSpPr>
        <p:spPr>
          <a:xfrm>
            <a:off x="6464750" y="4218925"/>
            <a:ext cx="2096700" cy="4443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See our new file!?!?</a:t>
            </a:r>
            <a:endParaRPr sz="1700"/>
          </a:p>
        </p:txBody>
      </p:sp>
      <p:sp>
        <p:nvSpPr>
          <p:cNvPr id="478" name="Google Shape;478;p60"/>
          <p:cNvSpPr/>
          <p:nvPr/>
        </p:nvSpPr>
        <p:spPr>
          <a:xfrm>
            <a:off x="33650" y="4324675"/>
            <a:ext cx="1992600" cy="2292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0"/>
          <p:cNvSpPr/>
          <p:nvPr/>
        </p:nvSpPr>
        <p:spPr>
          <a:xfrm flipH="1">
            <a:off x="2150983" y="4356025"/>
            <a:ext cx="4263300" cy="17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1"/>
          <p:cNvSpPr txBox="1"/>
          <p:nvPr>
            <p:ph type="title"/>
          </p:nvPr>
        </p:nvSpPr>
        <p:spPr>
          <a:xfrm>
            <a:off x="118300" y="131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/>
              <a:t>Part II: </a:t>
            </a:r>
            <a:r>
              <a:rPr b="1" i="1" lang="en" sz="3500"/>
              <a:t>After</a:t>
            </a:r>
            <a:r>
              <a:rPr lang="en" sz="3500"/>
              <a:t> your changes get </a:t>
            </a:r>
            <a:r>
              <a:rPr b="1" i="1" lang="en" sz="3500"/>
              <a:t>merged</a:t>
            </a:r>
            <a:r>
              <a:rPr lang="en" sz="3500"/>
              <a:t>...</a:t>
            </a:r>
            <a:endParaRPr sz="3500"/>
          </a:p>
        </p:txBody>
      </p:sp>
      <p:sp>
        <p:nvSpPr>
          <p:cNvPr id="486" name="Google Shape;486;p61"/>
          <p:cNvSpPr txBox="1"/>
          <p:nvPr>
            <p:ph idx="1" type="body"/>
          </p:nvPr>
        </p:nvSpPr>
        <p:spPr>
          <a:xfrm>
            <a:off x="118300" y="1101300"/>
            <a:ext cx="87069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our remote fork after we fetch upstream changes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push origin master</a:t>
            </a:r>
            <a:r>
              <a:rPr lang="en"/>
              <a:t>	(Synchronize our forked remote with changes from upstream)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8" name="Google Shape;488;p61"/>
          <p:cNvPicPr preferRelativeResize="0"/>
          <p:nvPr/>
        </p:nvPicPr>
        <p:blipFill rotWithShape="1">
          <a:blip r:embed="rId3">
            <a:alphaModFix/>
          </a:blip>
          <a:srcRect b="0" l="0" r="30045" t="69068"/>
          <a:stretch/>
        </p:blipFill>
        <p:spPr>
          <a:xfrm>
            <a:off x="211450" y="3360775"/>
            <a:ext cx="8520599" cy="1302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What’s Version Control?</a:t>
            </a:r>
            <a:endParaRPr sz="4800"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(If you’ve had CSS 360, this may ring a bell)</a:t>
            </a:r>
            <a:endParaRPr/>
          </a:p>
          <a:p>
            <a:pPr indent="-3746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Tracks revision history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Allows users to switch between versions</a:t>
            </a:r>
            <a:endParaRPr sz="23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“Roll-back”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Teams can develop against “stable” version</a:t>
            </a:r>
            <a:endParaRPr sz="19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Implemented in cloud drive platforms</a:t>
            </a:r>
            <a:endParaRPr sz="23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e.g. Google Drive</a:t>
            </a:r>
            <a:endParaRPr sz="19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6525" y="2940875"/>
            <a:ext cx="2744625" cy="17709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Git Flow</a:t>
            </a:r>
            <a:endParaRPr sz="3600"/>
          </a:p>
        </p:txBody>
      </p:sp>
      <p:sp>
        <p:nvSpPr>
          <p:cNvPr id="494" name="Google Shape;494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“Git flow” is a pattern for how you can collaborate with others on the same codebase. We just did this!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GitHub explains this better than we can: (open this link)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https://guides.github.com/introduction/flow/</a:t>
            </a:r>
            <a:r>
              <a:rPr lang="en"/>
              <a:t> 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800" u="sng">
                <a:solidFill>
                  <a:schemeClr val="hlink"/>
                </a:solidFill>
                <a:hlinkClick r:id="rId4"/>
              </a:rPr>
              <a:t>https://goo.gl/jgeusu</a:t>
            </a:r>
            <a:r>
              <a:rPr lang="en" sz="3800"/>
              <a:t> </a:t>
            </a:r>
            <a:endParaRPr sz="3800"/>
          </a:p>
        </p:txBody>
      </p:sp>
      <p:sp>
        <p:nvSpPr>
          <p:cNvPr id="495" name="Google Shape;49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6" name="Google Shape;49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1669" y="2571750"/>
            <a:ext cx="2098506" cy="20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3"/>
          <p:cNvSpPr txBox="1"/>
          <p:nvPr>
            <p:ph type="title"/>
          </p:nvPr>
        </p:nvSpPr>
        <p:spPr>
          <a:xfrm>
            <a:off x="311700" y="20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Git GUIs</a:t>
            </a:r>
            <a:endParaRPr sz="3600"/>
          </a:p>
        </p:txBody>
      </p:sp>
      <p:pic>
        <p:nvPicPr>
          <p:cNvPr id="502" name="Google Shape;50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275" y="1280337"/>
            <a:ext cx="2556400" cy="2883511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3"/>
          <p:cNvSpPr txBox="1"/>
          <p:nvPr/>
        </p:nvSpPr>
        <p:spPr>
          <a:xfrm>
            <a:off x="6058139" y="4163844"/>
            <a:ext cx="22104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Visual Studio has a pretty solid Git integration.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504" name="Google Shape;50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525" y="1292025"/>
            <a:ext cx="4139213" cy="284569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3"/>
          <p:cNvSpPr txBox="1"/>
          <p:nvPr/>
        </p:nvSpPr>
        <p:spPr>
          <a:xfrm>
            <a:off x="91225" y="4163850"/>
            <a:ext cx="28761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GitHub Desktop is a Git client that is oriented around GitHub. It works with non-GitHub repos too.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506" name="Google Shape;50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7" name="Google Shape;50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0908" y="1274625"/>
            <a:ext cx="3000369" cy="288352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3"/>
          <p:cNvSpPr txBox="1"/>
          <p:nvPr/>
        </p:nvSpPr>
        <p:spPr>
          <a:xfrm>
            <a:off x="3050625" y="4163850"/>
            <a:ext cx="29520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The JetBrains IDEs (IntelliJ, PyCharm, CLion) have pretty good Git integration.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509" name="Google Shape;509;p63"/>
          <p:cNvSpPr txBox="1"/>
          <p:nvPr/>
        </p:nvSpPr>
        <p:spPr>
          <a:xfrm>
            <a:off x="2669400" y="892350"/>
            <a:ext cx="6474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Nearly every modern IDE will have a Git plugin      </a:t>
            </a:r>
            <a:r>
              <a:rPr lang="en" sz="600">
                <a:solidFill>
                  <a:srgbClr val="00FFFF"/>
                </a:solidFill>
              </a:rPr>
              <a:t>(so does vim) </a:t>
            </a:r>
            <a:endParaRPr sz="6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4"/>
          <p:cNvSpPr txBox="1"/>
          <p:nvPr>
            <p:ph type="title"/>
          </p:nvPr>
        </p:nvSpPr>
        <p:spPr>
          <a:xfrm>
            <a:off x="311700" y="19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Further Topics</a:t>
            </a:r>
            <a:endParaRPr sz="3600"/>
          </a:p>
        </p:txBody>
      </p:sp>
      <p:sp>
        <p:nvSpPr>
          <p:cNvPr id="515" name="Google Shape;515;p64"/>
          <p:cNvSpPr txBox="1"/>
          <p:nvPr>
            <p:ph idx="1" type="body"/>
          </p:nvPr>
        </p:nvSpPr>
        <p:spPr>
          <a:xfrm>
            <a:off x="311700" y="1017725"/>
            <a:ext cx="224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Issues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Markdown &amp; making a good readme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Continuous Integration &amp; Continuous Deployment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Releases / tags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Licensing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In-Depth Merging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Rebasing/merge </a:t>
            </a:r>
            <a:r>
              <a:rPr lang="en"/>
              <a:t>conflicts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Git Stash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4"/>
          <p:cNvSpPr txBox="1"/>
          <p:nvPr>
            <p:ph idx="2" type="body"/>
          </p:nvPr>
        </p:nvSpPr>
        <p:spPr>
          <a:xfrm>
            <a:off x="4824550" y="1017725"/>
            <a:ext cx="39999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encourage you to learn these on your own!</a:t>
            </a:r>
            <a:br>
              <a:rPr lang="en"/>
            </a:br>
            <a:r>
              <a:rPr lang="en"/>
              <a:t>Practice! Try using Git for your programming assignments.</a:t>
            </a:r>
            <a:endParaRPr/>
          </a:p>
        </p:txBody>
      </p:sp>
      <p:pic>
        <p:nvPicPr>
          <p:cNvPr id="517" name="Google Shape;5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524" y="1974875"/>
            <a:ext cx="2959725" cy="29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64"/>
          <p:cNvSpPr txBox="1"/>
          <p:nvPr>
            <p:ph idx="1" type="body"/>
          </p:nvPr>
        </p:nvSpPr>
        <p:spPr>
          <a:xfrm>
            <a:off x="2650773" y="1017725"/>
            <a:ext cx="207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Gitignore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Gitattributes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Github-specific stuff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… and a lot more.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If you have </a:t>
            </a:r>
            <a:r>
              <a:rPr b="1" i="1" lang="en"/>
              <a:t>questions</a:t>
            </a:r>
            <a:r>
              <a:rPr lang="en"/>
              <a:t> right now, we can try to give a brief explanation.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Resources for Further Reading </a:t>
            </a:r>
            <a:endParaRPr/>
          </a:p>
        </p:txBody>
      </p:sp>
      <p:sp>
        <p:nvSpPr>
          <p:cNvPr id="525" name="Google Shape;525;p65"/>
          <p:cNvSpPr txBox="1"/>
          <p:nvPr>
            <p:ph idx="1" type="body"/>
          </p:nvPr>
        </p:nvSpPr>
        <p:spPr>
          <a:xfrm>
            <a:off x="311700" y="1152475"/>
            <a:ext cx="497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official Git documentation: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https://git-scm.com/doc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GitHub documentation: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https://guides.github.com/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Atlassian Git tutorials: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https://www.atlassian.com/git/tutorials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And of course: Google, Stack Overflow, and your peers!</a:t>
            </a:r>
            <a:br>
              <a:rPr lang="en"/>
            </a:br>
            <a:endParaRPr/>
          </a:p>
        </p:txBody>
      </p:sp>
      <p:sp>
        <p:nvSpPr>
          <p:cNvPr id="526" name="Google Shape;526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0075" y="1017725"/>
            <a:ext cx="291237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Lessons Learned</a:t>
            </a:r>
            <a:endParaRPr sz="4800"/>
          </a:p>
        </p:txBody>
      </p:sp>
      <p:sp>
        <p:nvSpPr>
          <p:cNvPr id="533" name="Google Shape;533;p66"/>
          <p:cNvSpPr txBox="1"/>
          <p:nvPr>
            <p:ph idx="1" type="body"/>
          </p:nvPr>
        </p:nvSpPr>
        <p:spPr>
          <a:xfrm>
            <a:off x="31170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/>
              <a:t>Why git is important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to configure git CLI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to make a commit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to push local repository to remote (GitHub)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to manage files with git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to contribute to open source projects</a:t>
            </a:r>
            <a:endParaRPr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/>
              <a:t>Identified more advanced topics for further consideration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Git is fun!</a:t>
            </a:r>
            <a:endParaRPr b="1" sz="1900"/>
          </a:p>
        </p:txBody>
      </p:sp>
      <p:sp>
        <p:nvSpPr>
          <p:cNvPr id="534" name="Google Shape;53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7"/>
          <p:cNvSpPr txBox="1"/>
          <p:nvPr>
            <p:ph type="title"/>
          </p:nvPr>
        </p:nvSpPr>
        <p:spPr>
          <a:xfrm rot="1435082">
            <a:off x="1610809" y="1989627"/>
            <a:ext cx="8520595" cy="841834"/>
          </a:xfrm>
          <a:prstGeom prst="rect">
            <a:avLst/>
          </a:prstGeom>
          <a:effectLst>
            <a:outerShdw blurRad="200025" rotWithShape="0" algn="bl" dir="3720000" dist="790575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/>
              <a:t>   </a:t>
            </a:r>
            <a:r>
              <a:rPr lang="en" sz="7100"/>
              <a:t>Questions?</a:t>
            </a:r>
            <a:endParaRPr sz="7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/>
              <a:t>Comments</a:t>
            </a:r>
            <a:r>
              <a:rPr lang="en" sz="7100"/>
              <a:t>?</a:t>
            </a:r>
            <a:endParaRPr sz="7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/>
              <a:t>    Concerns?</a:t>
            </a:r>
            <a:endParaRPr sz="7100"/>
          </a:p>
        </p:txBody>
      </p:sp>
      <p:sp>
        <p:nvSpPr>
          <p:cNvPr id="540" name="Google Shape;54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67"/>
          <p:cNvSpPr txBox="1"/>
          <p:nvPr>
            <p:ph type="title"/>
          </p:nvPr>
        </p:nvSpPr>
        <p:spPr>
          <a:xfrm rot="-1366772">
            <a:off x="-2250336" y="3261637"/>
            <a:ext cx="8520702" cy="841711"/>
          </a:xfrm>
          <a:prstGeom prst="rect">
            <a:avLst/>
          </a:prstGeom>
          <a:effectLst>
            <a:outerShdw blurRad="57150" rotWithShape="0" algn="bl" dir="4260000" dist="419100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Anything from the previous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slides or b e y o n d?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What’s Git?</a:t>
            </a:r>
            <a:endParaRPr sz="48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25" y="1726050"/>
            <a:ext cx="526732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Who? What?</a:t>
            </a:r>
            <a:endParaRPr sz="4800"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253775"/>
            <a:ext cx="8520600" cy="4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Git?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Version Control Software!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Tool for tracking revisions of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Enables synchronization for distributed teams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Who uses Git?</a:t>
            </a:r>
            <a:endParaRPr b="1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‐"/>
            </a:pPr>
            <a:r>
              <a:rPr lang="en" sz="1600"/>
              <a:t>Amazon, Microsoft, Facebook, Netflix, Twitter, Linux, Android, Eclipse, Starbucks, Google, Hashicorp, eBay…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‐"/>
            </a:pPr>
            <a:r>
              <a:rPr lang="en" sz="1600"/>
              <a:t>Over 31 million users on GitHub. </a:t>
            </a:r>
            <a:r>
              <a:rPr lang="en" sz="1600"/>
              <a:t>(</a:t>
            </a:r>
            <a:r>
              <a:rPr lang="en" sz="1600"/>
              <a:t>Git != GitHub)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‐"/>
            </a:pPr>
            <a:r>
              <a:rPr lang="en" sz="1600"/>
              <a:t>Your classmates! (Solo, or for group projects)</a:t>
            </a:r>
            <a:endParaRPr sz="160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575" y="708200"/>
            <a:ext cx="2973725" cy="218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Why Git?</a:t>
            </a:r>
            <a:endParaRPr sz="4800"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398725"/>
            <a:ext cx="8520600" cy="4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Keep files in sync!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Among workstations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Among teammates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Backup source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Distributed collaboration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Work remote!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Manage complex workflows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600"/>
              <a:t>It’s great for code!</a:t>
            </a:r>
            <a:endParaRPr sz="4600"/>
          </a:p>
        </p:txBody>
      </p:sp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5311425" y="729025"/>
            <a:ext cx="3672900" cy="35271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538" y="794288"/>
            <a:ext cx="3590675" cy="33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What </a:t>
            </a:r>
            <a:r>
              <a:rPr i="1" lang="en" sz="4800"/>
              <a:t>isn’t</a:t>
            </a:r>
            <a:r>
              <a:rPr lang="en" sz="4800"/>
              <a:t> Git?</a:t>
            </a:r>
            <a:endParaRPr sz="4800"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385913"/>
            <a:ext cx="3999900" cy="1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Git != GitHub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GitHub </a:t>
            </a:r>
            <a:r>
              <a:rPr i="1" lang="en" sz="1800"/>
              <a:t>uses</a:t>
            </a:r>
            <a:r>
              <a:rPr lang="en" sz="1800"/>
              <a:t> Git*</a:t>
            </a:r>
            <a:endParaRPr sz="1800"/>
          </a:p>
        </p:txBody>
      </p:sp>
      <p:sp>
        <p:nvSpPr>
          <p:cNvPr id="116" name="Google Shape;116;p21"/>
          <p:cNvSpPr txBox="1"/>
          <p:nvPr>
            <p:ph idx="2" type="body"/>
          </p:nvPr>
        </p:nvSpPr>
        <p:spPr>
          <a:xfrm>
            <a:off x="4832400" y="1385913"/>
            <a:ext cx="3999900" cy="11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Git != Google Drive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(Git doesn’t sync in real-time)</a:t>
            </a:r>
            <a:endParaRPr sz="1800"/>
          </a:p>
        </p:txBody>
      </p:sp>
      <p:pic>
        <p:nvPicPr>
          <p:cNvPr descr="https://git-scm.com/images/logos/downloads/Git-Icon-White.png"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50" y="2910775"/>
            <a:ext cx="1467850" cy="14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600" y="307320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8497" y="2803625"/>
            <a:ext cx="1947526" cy="16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2002500" y="3285000"/>
            <a:ext cx="618300" cy="14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≠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4493650" y="3285000"/>
            <a:ext cx="71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≠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